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a994767a4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a994767a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a994767a4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a994767a4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a994767a4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a994767a4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a994767a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a994767a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a994767a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a994767a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a994767a4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a994767a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994767a4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a994767a4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a994767a4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a994767a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a994767a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a994767a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a994767a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a994767a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a994767a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a994767a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994767a4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a994767a4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994767a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994767a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a994767a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a994767a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a994767a4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a994767a4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a994767a4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a994767a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ru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u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ru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u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ru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ru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Trickster2038/researchBikes" TargetMode="External"/><Relationship Id="rId4" Type="http://schemas.openxmlformats.org/officeDocument/2006/relationships/hyperlink" Target="https://www.kaggle.com/hmavrodiev/london-bike-sharing-dataset" TargetMode="External"/><Relationship Id="rId5" Type="http://schemas.openxmlformats.org/officeDocument/2006/relationships/hyperlink" Target="https://ria.ru/20150709/1123507295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London is the capital of… bikes!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погоды</a:t>
            </a:r>
            <a:endParaRPr/>
          </a:p>
        </p:txBody>
      </p:sp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938500" y="1275200"/>
            <a:ext cx="392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времени года и температуры воздуха на популярность услуги очевидна и предсказуема.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Зависимость от температуры воздуха имеет линейный вид на участке 0-22 градуса по Цельсию, а затем переходит в плато.</a:t>
            </a:r>
            <a:endParaRPr/>
          </a:p>
        </p:txBody>
      </p:sp>
      <p:pic>
        <p:nvPicPr>
          <p:cNvPr id="227" name="Google Shape;2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913" y="2230725"/>
            <a:ext cx="2616975" cy="17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913" y="337676"/>
            <a:ext cx="2726025" cy="181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45"/>
          <p:cNvCxnSpPr/>
          <p:nvPr/>
        </p:nvCxnSpPr>
        <p:spPr>
          <a:xfrm flipH="1" rot="10800000">
            <a:off x="6572550" y="3175700"/>
            <a:ext cx="1250100" cy="48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5"/>
          <p:cNvCxnSpPr/>
          <p:nvPr/>
        </p:nvCxnSpPr>
        <p:spPr>
          <a:xfrm rot="10800000">
            <a:off x="7822725" y="3160775"/>
            <a:ext cx="60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5"/>
          <p:cNvSpPr txBox="1"/>
          <p:nvPr/>
        </p:nvSpPr>
        <p:spPr>
          <a:xfrm>
            <a:off x="6457013" y="4130600"/>
            <a:ext cx="1990800" cy="83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влияние температуры на число заказов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Влияние погоды</a:t>
            </a:r>
            <a:endParaRPr/>
          </a:p>
        </p:txBody>
      </p:sp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938500" y="1139675"/>
            <a:ext cx="5763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Значения абсциссы от 0 до 10 показывают переход от ясного неба к ливню. 26 - снегопад.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Как видно из графиков, если отбросить аномалии, в случае ясной погоды или мелкого дождя </a:t>
            </a:r>
            <a:r>
              <a:rPr lang="ru" u="sng"/>
              <a:t>принципиально возможно</a:t>
            </a:r>
            <a:r>
              <a:rPr lang="ru"/>
              <a:t> одинаковое число заказов, однако в случае даже малого дождя </a:t>
            </a:r>
            <a:r>
              <a:rPr lang="ru" u="sng"/>
              <a:t>среднее число</a:t>
            </a:r>
            <a:r>
              <a:rPr lang="ru"/>
              <a:t> заказов значительно падает.</a:t>
            </a:r>
            <a:endParaRPr/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2982400"/>
            <a:ext cx="2954300" cy="196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883" y="2982390"/>
            <a:ext cx="1990693" cy="1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6"/>
          <p:cNvSpPr txBox="1"/>
          <p:nvPr/>
        </p:nvSpPr>
        <p:spPr>
          <a:xfrm>
            <a:off x="828375" y="3516850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6431275" y="2982400"/>
            <a:ext cx="1990800" cy="6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влияние погоды на число заказов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основной части</a:t>
            </a:r>
            <a:endParaRPr/>
          </a:p>
        </p:txBody>
      </p:sp>
      <p:sp>
        <p:nvSpPr>
          <p:cNvPr id="247" name="Google Shape;247;p4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Ресурсы системы (велосипеды) используются не полность:</a:t>
            </a:r>
            <a:endParaRPr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 выходные дни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 случае даже незначительной непогоды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при температуре 15-20 градусов по Цельсию (управление велосипедом все еще не очень затруднено и относительно комфортно, однако люди предпочитают более комфортные виды транспорта)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основной части</a:t>
            </a:r>
            <a:endParaRPr/>
          </a:p>
        </p:txBody>
      </p:sp>
      <p:sp>
        <p:nvSpPr>
          <p:cNvPr id="253" name="Google Shape;253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повышения эффективности возможно предпринять следующие шаги:</a:t>
            </a:r>
            <a:endParaRPr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введение скидок по выходным весной-осенью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гибкая тарификация в зависимости от числа используемых велосипедов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Однако эти шаги нуждаются в дополнительных исследованиях с целью определения их окупаемости.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Выбросы и аномалии</a:t>
            </a:r>
            <a:endParaRPr/>
          </a:p>
        </p:txBody>
      </p:sp>
      <p:sp>
        <p:nvSpPr>
          <p:cNvPr id="259" name="Google Shape;259;p4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88" y="1017400"/>
            <a:ext cx="2621300" cy="17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025" y="3080550"/>
            <a:ext cx="2650225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175" y="1333025"/>
            <a:ext cx="2621300" cy="174751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9"/>
          <p:cNvSpPr txBox="1"/>
          <p:nvPr/>
        </p:nvSpPr>
        <p:spPr>
          <a:xfrm>
            <a:off x="3605525" y="1017400"/>
            <a:ext cx="2063400" cy="83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почасовая активность в будние дни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9"/>
          <p:cNvSpPr txBox="1"/>
          <p:nvPr/>
        </p:nvSpPr>
        <p:spPr>
          <a:xfrm>
            <a:off x="6502125" y="3268825"/>
            <a:ext cx="2063400" cy="6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активность в разные дни недели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9"/>
          <p:cNvSpPr txBox="1"/>
          <p:nvPr/>
        </p:nvSpPr>
        <p:spPr>
          <a:xfrm>
            <a:off x="3605525" y="3080538"/>
            <a:ext cx="2063400" cy="61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активность при различной погоде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9"/>
          <p:cNvSpPr/>
          <p:nvPr/>
        </p:nvSpPr>
        <p:spPr>
          <a:xfrm>
            <a:off x="7455450" y="1498625"/>
            <a:ext cx="233400" cy="43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3057475" y="4028950"/>
            <a:ext cx="233400" cy="39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1707246" y="1168482"/>
            <a:ext cx="1423275" cy="1165850"/>
          </a:xfrm>
          <a:custGeom>
            <a:rect b="b" l="l" r="r" t="t"/>
            <a:pathLst>
              <a:path extrusionOk="0" h="46634" w="56931">
                <a:moveTo>
                  <a:pt x="2198" y="38208"/>
                </a:moveTo>
                <a:cubicBezTo>
                  <a:pt x="-1472" y="32093"/>
                  <a:pt x="423" y="23856"/>
                  <a:pt x="1595" y="16821"/>
                </a:cubicBezTo>
                <a:cubicBezTo>
                  <a:pt x="2520" y="11266"/>
                  <a:pt x="2366" y="2082"/>
                  <a:pt x="7921" y="1157"/>
                </a:cubicBezTo>
                <a:cubicBezTo>
                  <a:pt x="18351" y="-579"/>
                  <a:pt x="13627" y="31131"/>
                  <a:pt x="23886" y="28568"/>
                </a:cubicBezTo>
                <a:cubicBezTo>
                  <a:pt x="33738" y="26107"/>
                  <a:pt x="29357" y="8036"/>
                  <a:pt x="36538" y="855"/>
                </a:cubicBezTo>
                <a:cubicBezTo>
                  <a:pt x="39832" y="-2439"/>
                  <a:pt x="45599" y="5123"/>
                  <a:pt x="47683" y="9290"/>
                </a:cubicBezTo>
                <a:cubicBezTo>
                  <a:pt x="51787" y="17498"/>
                  <a:pt x="55105" y="26376"/>
                  <a:pt x="56118" y="35497"/>
                </a:cubicBezTo>
                <a:cubicBezTo>
                  <a:pt x="56507" y="39003"/>
                  <a:pt x="58084" y="43990"/>
                  <a:pt x="55214" y="46040"/>
                </a:cubicBezTo>
                <a:cubicBezTo>
                  <a:pt x="49541" y="50091"/>
                  <a:pt x="46467" y="31319"/>
                  <a:pt x="39550" y="32183"/>
                </a:cubicBezTo>
                <a:cubicBezTo>
                  <a:pt x="36286" y="32591"/>
                  <a:pt x="33905" y="35560"/>
                  <a:pt x="31116" y="37304"/>
                </a:cubicBezTo>
                <a:cubicBezTo>
                  <a:pt x="23091" y="42322"/>
                  <a:pt x="13341" y="47293"/>
                  <a:pt x="4005" y="45739"/>
                </a:cubicBezTo>
                <a:cubicBezTo>
                  <a:pt x="664" y="45183"/>
                  <a:pt x="1897" y="39185"/>
                  <a:pt x="1897" y="3579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Google Shape;269;p49"/>
          <p:cNvSpPr/>
          <p:nvPr/>
        </p:nvSpPr>
        <p:spPr>
          <a:xfrm>
            <a:off x="1137150" y="3208100"/>
            <a:ext cx="745500" cy="6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Выбросы и аномалии</a:t>
            </a:r>
            <a:endParaRPr/>
          </a:p>
        </p:txBody>
      </p:sp>
      <p:sp>
        <p:nvSpPr>
          <p:cNvPr id="275" name="Google Shape;275;p50"/>
          <p:cNvSpPr txBox="1"/>
          <p:nvPr>
            <p:ph idx="1" type="body"/>
          </p:nvPr>
        </p:nvSpPr>
        <p:spPr>
          <a:xfrm>
            <a:off x="938500" y="1386425"/>
            <a:ext cx="3504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ходе изучения аномалий удалось установить причину порядка 50% из них.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Всплеск активности, произошедший в четверг в ясную погоду оказался обусловлен забастовкой работников лондонского метрополитена, в условиях которой многим людям пришлось искать альтернативный транспорт.</a:t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 rotWithShape="1">
          <a:blip r:embed="rId3">
            <a:alphaModFix/>
          </a:blip>
          <a:srcRect b="10830" l="6094" r="3481" t="5856"/>
          <a:stretch/>
        </p:blipFill>
        <p:spPr>
          <a:xfrm>
            <a:off x="4967250" y="1386425"/>
            <a:ext cx="3558902" cy="184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75" y="3466625"/>
            <a:ext cx="2175575" cy="14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/>
          <p:nvPr/>
        </p:nvSpPr>
        <p:spPr>
          <a:xfrm>
            <a:off x="6898175" y="3938575"/>
            <a:ext cx="504600" cy="97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 и источники</a:t>
            </a:r>
            <a:endParaRPr/>
          </a:p>
        </p:txBody>
      </p:sp>
      <p:sp>
        <p:nvSpPr>
          <p:cNvPr id="284" name="Google Shape;284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Github исследования: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https://github.com/Trickster2038/researchBikes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Dataset: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https://www.kaggle.com/hmavrodiev/london-bike-sharing-dataset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РИА-Новости. Забастовка метро в Лондоне: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https://ria.ru/20150709/1123507295.html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290" name="Google Shape;290;p5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Agenda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введение и dataset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предобработка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временные циклы и закономерности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влияние погоды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итоги основной части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выбросы и аномалии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ru"/>
              <a:t>ссылки и источники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</a:t>
            </a:r>
            <a:r>
              <a:rPr lang="ru"/>
              <a:t>ведение и dataset</a:t>
            </a:r>
            <a:endParaRPr/>
          </a:p>
        </p:txBody>
      </p:sp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938500" y="1549175"/>
            <a:ext cx="3843600" cy="3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Лондон известен, как один из городов-рекордсменов по доле велосипедов в городском трафике. В начале 2010-х компания TfL (Transport for London) начала разворачивать крупную сеть по аренде велосипедов.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Именно на основе предоставленного TfL dataset’а проведено дальнейшее исследование велосипедного сегмента транспортной сети Лондона.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Dataset содержит почасовую информацию о количестве взятых в аренду велосипедов за 2015-2017 годы.</a:t>
            </a:r>
            <a:endParaRPr/>
          </a:p>
        </p:txBody>
      </p:sp>
      <p:pic>
        <p:nvPicPr>
          <p:cNvPr id="172" name="Google Shape;1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841" y="1549175"/>
            <a:ext cx="3778034" cy="2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и dataset</a:t>
            </a:r>
            <a:endParaRPr/>
          </a:p>
        </p:txBody>
      </p:sp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66825"/>
            <a:ext cx="4946400" cy="3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Колонки dataset’а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"timestamp" - час начала аренды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"cnt" - число арендованных в этот час велосипедов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"t1" - реальная температура по Цельсию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"t2" - ощущаемая</a:t>
            </a:r>
            <a:r>
              <a:rPr lang="ru"/>
              <a:t> температура по Цельсию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"hum" - влажность в 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"wind_speed" - скорость ветра в км/ч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"weather_code" - код погодных условий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"is_holiday" - флаг праздничного дня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"is_weekend" - флаг выходного дня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"season" - код времени года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</a:t>
            </a:r>
            <a:endParaRPr/>
          </a:p>
        </p:txBody>
      </p:sp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5944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учета суточных и недельных циклов на основе колонки “timestamp” были созданы колонки “hour”, “weekday”, “month”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323" y="2990875"/>
            <a:ext cx="7278551" cy="18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</a:t>
            </a:r>
            <a:r>
              <a:rPr lang="ru"/>
              <a:t>ременные циклы и закономерности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659275"/>
            <a:ext cx="4122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Точечная диаграмма почасовой активности показала ряд выбросов, поэтому, а также исходя из логических соображений, было решено рассматривать отдельно будние и выходные дни </a:t>
            </a:r>
            <a:endParaRPr/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475" y="1917189"/>
            <a:ext cx="3367625" cy="22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5978588" y="4269925"/>
            <a:ext cx="24174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почасовая активность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Временные циклы и закономерности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938500" y="1327925"/>
            <a:ext cx="5869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В результате разбиения стало ясно, что все аномальные значения принадлежать будним дням. Они будут объяснены позднее в разделе “выбросы и аномалии”</a:t>
            </a:r>
            <a:endParaRPr/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2440725"/>
            <a:ext cx="2954300" cy="196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025" y="2440725"/>
            <a:ext cx="2954300" cy="196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2"/>
          <p:cNvSpPr txBox="1"/>
          <p:nvPr/>
        </p:nvSpPr>
        <p:spPr>
          <a:xfrm>
            <a:off x="1760450" y="4495875"/>
            <a:ext cx="13104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будние дни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2"/>
          <p:cNvSpPr txBox="1"/>
          <p:nvPr/>
        </p:nvSpPr>
        <p:spPr>
          <a:xfrm>
            <a:off x="5450325" y="4495875"/>
            <a:ext cx="15777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выходные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дни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Временные циклы и закономерности</a:t>
            </a:r>
            <a:endParaRPr/>
          </a:p>
        </p:txBody>
      </p:sp>
      <p:sp>
        <p:nvSpPr>
          <p:cNvPr id="209" name="Google Shape;209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видно из графика, в будние дни пик аренды велосипедов попадает на часы пик, можно предположить, что люди используют велосипеды как обычный транспорт для передвижения на работу, а не для развлекательных целей.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В выходные часы пик приходятся на середину дня, когда люди проявляют наибольшую активность и, вероятно, используют велосипеды для активного отдыха и прогулок.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725" y="1529163"/>
            <a:ext cx="2954300" cy="253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3"/>
          <p:cNvSpPr txBox="1"/>
          <p:nvPr/>
        </p:nvSpPr>
        <p:spPr>
          <a:xfrm>
            <a:off x="6410525" y="4173775"/>
            <a:ext cx="21627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почасовая активность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(синий - будние дни,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оранжевый - выходные)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Временные циклы и закономерности</a:t>
            </a:r>
            <a:endParaRPr/>
          </a:p>
        </p:txBody>
      </p:sp>
      <p:sp>
        <p:nvSpPr>
          <p:cNvPr id="217" name="Google Shape;217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Пользовали более активны в будние дни, чем в выходные, что подтверждает предположение, что велосипед в условиях лондонской инфраструктуры используется прежде всего для прагматических целей.</a:t>
            </a:r>
            <a:endParaRPr/>
          </a:p>
        </p:txBody>
      </p:sp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450" y="2571750"/>
            <a:ext cx="2325100" cy="15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452" y="888900"/>
            <a:ext cx="2325097" cy="15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 txBox="1"/>
          <p:nvPr/>
        </p:nvSpPr>
        <p:spPr>
          <a:xfrm>
            <a:off x="6596050" y="4224475"/>
            <a:ext cx="2085900" cy="83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активность пользователей в течении недели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